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64" r:id="rId4"/>
    <p:sldId id="265" r:id="rId5"/>
    <p:sldId id="270" r:id="rId6"/>
    <p:sldId id="271" r:id="rId7"/>
    <p:sldId id="268" r:id="rId8"/>
    <p:sldId id="267" r:id="rId9"/>
    <p:sldId id="258" r:id="rId10"/>
    <p:sldId id="259" r:id="rId11"/>
    <p:sldId id="260" r:id="rId12"/>
    <p:sldId id="261" r:id="rId13"/>
    <p:sldId id="262" r:id="rId14"/>
    <p:sldId id="263" r:id="rId15"/>
    <p:sldId id="266" r:id="rId16"/>
    <p:sldId id="257" r:id="rId17"/>
    <p:sldId id="269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94660"/>
  </p:normalViewPr>
  <p:slideViewPr>
    <p:cSldViewPr>
      <p:cViewPr varScale="1">
        <p:scale>
          <a:sx n="87" d="100"/>
          <a:sy n="87" d="100"/>
        </p:scale>
        <p:origin x="-10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3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2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4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4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3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3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ax_cred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76200"/>
            <a:ext cx="61068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76987"/>
              </p:ext>
            </p:extLst>
          </p:nvPr>
        </p:nvGraphicFramePr>
        <p:xfrm>
          <a:off x="152400" y="3200400"/>
          <a:ext cx="2438400" cy="2904679"/>
        </p:xfrm>
        <a:graphic>
          <a:graphicData uri="http://schemas.openxmlformats.org/drawingml/2006/table">
            <a:tbl>
              <a:tblPr/>
              <a:tblGrid>
                <a:gridCol w="2438400"/>
              </a:tblGrid>
              <a:tr h="1154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Presented by,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dirty="0" smtClean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ABINAYA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9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PRIYANKA SHANKAR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9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RAJALAKSHMI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4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VENNILA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dirty="0" smtClean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GLORY ALFONCE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2400" y="685800"/>
            <a:ext cx="2667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Overview 	of </a:t>
            </a:r>
            <a:r>
              <a:rPr lang="en-US" sz="4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AVATAR</a:t>
            </a:r>
            <a:endParaRPr lang="en-US" sz="4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production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$150 million for promotion of the movie.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4400" dirty="0" smtClean="0"/>
              <a:t>First Day Collection</a:t>
            </a:r>
          </a:p>
          <a:p>
            <a:pPr marL="0" indent="0">
              <a:buNone/>
            </a:pPr>
            <a:endParaRPr lang="en-US" sz="4400" dirty="0" smtClean="0"/>
          </a:p>
          <a:p>
            <a:r>
              <a:rPr lang="en-US" dirty="0"/>
              <a:t>$26,752,099 on its opening </a:t>
            </a:r>
            <a:r>
              <a:rPr lang="en-US" dirty="0" smtClean="0"/>
              <a:t>day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$77,025,481 over its opening </a:t>
            </a:r>
            <a:r>
              <a:rPr lang="en-US" dirty="0" smtClean="0"/>
              <a:t>weekend</a:t>
            </a:r>
          </a:p>
          <a:p>
            <a:endParaRPr lang="en-US" dirty="0" smtClean="0"/>
          </a:p>
          <a:p>
            <a:r>
              <a:rPr lang="en-US" dirty="0"/>
              <a:t>Revenues in the film's second weekend decreased by only 1.8% in domestic markets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0120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“Avatar”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Avatar</a:t>
            </a:r>
            <a:r>
              <a:rPr lang="en-US" dirty="0"/>
              <a:t> crossed the $1 billion mark on the 19th day of its international release, making it the first film to reach this mark in only 19 days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fifth-weekend record with a take of $</a:t>
            </a:r>
            <a:r>
              <a:rPr lang="en-US" dirty="0" smtClean="0"/>
              <a:t>42,785,612</a:t>
            </a:r>
          </a:p>
          <a:p>
            <a:endParaRPr lang="en-US" dirty="0"/>
          </a:p>
          <a:p>
            <a:r>
              <a:rPr lang="en-US" dirty="0"/>
              <a:t> fastest film to gross $600 million domestically, on its 47th </a:t>
            </a:r>
            <a:r>
              <a:rPr lang="en-US" dirty="0" smtClean="0"/>
              <a:t>day</a:t>
            </a:r>
          </a:p>
          <a:p>
            <a:endParaRPr lang="en-US" dirty="0"/>
          </a:p>
          <a:p>
            <a:r>
              <a:rPr lang="en-US" dirty="0"/>
              <a:t>January 31, it became the first film to earn over $2 billion worldwide</a:t>
            </a:r>
          </a:p>
        </p:txBody>
      </p:sp>
    </p:spTree>
    <p:extLst>
      <p:ext uri="{BB962C8B-B14F-4D97-AF65-F5344CB8AC3E}">
        <p14:creationId xmlns:p14="http://schemas.microsoft.com/office/powerpoint/2010/main" val="350176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i="1" dirty="0"/>
              <a:t>Avatar</a:t>
            </a:r>
            <a:r>
              <a:rPr lang="en-US" dirty="0"/>
              <a:t> had sold approximately 75 million tickets in North </a:t>
            </a:r>
            <a:r>
              <a:rPr lang="en-US" dirty="0" smtClean="0"/>
              <a:t>America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89973"/>
              </p:ext>
            </p:extLst>
          </p:nvPr>
        </p:nvGraphicFramePr>
        <p:xfrm>
          <a:off x="457200" y="3360261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Budget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$237 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million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/>
                      </a:r>
                      <a:b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$9 million+ (re-release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Box office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$2.788 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billion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9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29534"/>
              </p:ext>
            </p:extLst>
          </p:nvPr>
        </p:nvGraphicFramePr>
        <p:xfrm>
          <a:off x="228600" y="304800"/>
          <a:ext cx="8610601" cy="2647362"/>
        </p:xfrm>
        <a:graphic>
          <a:graphicData uri="http://schemas.openxmlformats.org/drawingml/2006/table">
            <a:tbl>
              <a:tblPr/>
              <a:tblGrid>
                <a:gridCol w="2667000"/>
                <a:gridCol w="2743200"/>
                <a:gridCol w="3200401"/>
              </a:tblGrid>
              <a:tr h="910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Production Budget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Domestic Gross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Worldwide Gross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5998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$425,000,000</a:t>
                      </a:r>
                    </a:p>
                    <a:p>
                      <a:pPr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$760,507,625</a:t>
                      </a:r>
                    </a:p>
                    <a:p>
                      <a:pPr algn="r"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$2,783,918,982</a:t>
                      </a:r>
                    </a:p>
                    <a:p>
                      <a:pPr algn="r"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8610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99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was a clash between </a:t>
            </a:r>
            <a:r>
              <a:rPr lang="en-US" dirty="0" smtClean="0">
                <a:solidFill>
                  <a:srgbClr val="FF0000"/>
                </a:solidFill>
              </a:rPr>
              <a:t>Disney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20th Century Fox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regarding its ownership , finally Fox accepted</a:t>
            </a:r>
            <a:r>
              <a:rPr lang="en-US" dirty="0"/>
              <a:t> </a:t>
            </a:r>
            <a:r>
              <a:rPr lang="en-US" i="1" dirty="0" smtClean="0"/>
              <a:t>Avatar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Production </a:t>
            </a:r>
            <a:r>
              <a:rPr lang="en-US" b="1" dirty="0" smtClean="0"/>
              <a:t>companies included: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20th </a:t>
            </a:r>
            <a:r>
              <a:rPr lang="en-US" dirty="0"/>
              <a:t>Century </a:t>
            </a:r>
            <a:r>
              <a:rPr lang="en-US" dirty="0" smtClean="0"/>
              <a:t>Fox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Lightstorm</a:t>
            </a:r>
            <a:r>
              <a:rPr lang="en-US" dirty="0" smtClean="0"/>
              <a:t> Entertainment</a:t>
            </a:r>
          </a:p>
          <a:p>
            <a:pPr marL="0" indent="0">
              <a:buNone/>
            </a:pPr>
            <a:r>
              <a:rPr lang="en-US" dirty="0" err="1" smtClean="0"/>
              <a:t>RatPac</a:t>
            </a:r>
            <a:r>
              <a:rPr lang="en-US" dirty="0" smtClean="0"/>
              <a:t>-Dune Entertainment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Ingenious </a:t>
            </a:r>
            <a:r>
              <a:rPr lang="en-US" dirty="0"/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20414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capitalism</a:t>
            </a:r>
            <a:endParaRPr lang="en-US" dirty="0"/>
          </a:p>
        </p:txBody>
      </p:sp>
      <p:pic>
        <p:nvPicPr>
          <p:cNvPr id="8194" name="Picture 2" descr="C:\Users\XBBNHHN\Pictures\a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5344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71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3581400" cy="260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2" y="152400"/>
            <a:ext cx="408214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8000"/>
            <a:ext cx="6256565" cy="3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4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0" y="381000"/>
            <a:ext cx="383969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6" y="457200"/>
            <a:ext cx="334191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276600"/>
            <a:ext cx="367392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3276600"/>
            <a:ext cx="367392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04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17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153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alien </a:t>
            </a:r>
            <a:r>
              <a:rPr lang="en-US" dirty="0"/>
              <a:t>world of </a:t>
            </a:r>
            <a:r>
              <a:rPr lang="en-US" dirty="0" smtClean="0"/>
              <a:t>Pandora</a:t>
            </a:r>
          </a:p>
          <a:p>
            <a:r>
              <a:rPr lang="en-US" dirty="0" err="1" smtClean="0"/>
              <a:t>Na'vi</a:t>
            </a:r>
            <a:r>
              <a:rPr lang="en-US" dirty="0" smtClean="0"/>
              <a:t> people</a:t>
            </a:r>
          </a:p>
          <a:p>
            <a:r>
              <a:rPr lang="en-US" dirty="0" smtClean="0"/>
              <a:t>human/</a:t>
            </a:r>
            <a:r>
              <a:rPr lang="en-US" dirty="0" err="1" smtClean="0"/>
              <a:t>Na'vi</a:t>
            </a:r>
            <a:r>
              <a:rPr lang="en-US" dirty="0" smtClean="0"/>
              <a:t> </a:t>
            </a:r>
            <a:r>
              <a:rPr lang="en-US" dirty="0"/>
              <a:t>hybrids, called Avatars, must link to human minds to allow for free movement on Pandora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paralyzed former </a:t>
            </a:r>
            <a:r>
              <a:rPr lang="en-US" dirty="0" smtClean="0"/>
              <a:t>Marine</a:t>
            </a:r>
          </a:p>
          <a:p>
            <a:r>
              <a:rPr lang="en-US" dirty="0" smtClean="0"/>
              <a:t>a </a:t>
            </a:r>
            <a:r>
              <a:rPr lang="en-US" dirty="0" err="1"/>
              <a:t>Na'vi</a:t>
            </a:r>
            <a:r>
              <a:rPr lang="en-US" dirty="0"/>
              <a:t> woman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bond with her grows, he is drawn into a battle for the survival of her world.</a:t>
            </a:r>
          </a:p>
        </p:txBody>
      </p:sp>
    </p:spTree>
    <p:extLst>
      <p:ext uri="{BB962C8B-B14F-4D97-AF65-F5344CB8AC3E}">
        <p14:creationId xmlns:p14="http://schemas.microsoft.com/office/powerpoint/2010/main" val="156080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the film portrays capitalism in a unique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XBBNHHN\Pictures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5734"/>
            <a:ext cx="7696200" cy="390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28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C:\Users\XBBNHHN\Pictures\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86128"/>
            <a:ext cx="8534400" cy="5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30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Cameron’s wonder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Avatar's key concepts were conceived much earlier, as far back as the Sixties, when </a:t>
            </a:r>
            <a:r>
              <a:rPr lang="en-US" dirty="0" smtClean="0"/>
              <a:t>Cameron </a:t>
            </a:r>
            <a:r>
              <a:rPr lang="en-US" dirty="0"/>
              <a:t>was a daydreaming nerd in high school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Behind </a:t>
            </a:r>
            <a:r>
              <a:rPr lang="en-US" dirty="0"/>
              <a:t>the cameras, Cameron furthermore pioneered his own "</a:t>
            </a:r>
            <a:r>
              <a:rPr lang="en-US" dirty="0">
                <a:solidFill>
                  <a:srgbClr val="FF0000"/>
                </a:solidFill>
              </a:rPr>
              <a:t>Reality Camera System</a:t>
            </a:r>
            <a:r>
              <a:rPr lang="en-US" dirty="0"/>
              <a:t>", </a:t>
            </a:r>
            <a:r>
              <a:rPr lang="en-US" dirty="0" smtClean="0"/>
              <a:t>two </a:t>
            </a:r>
            <a:r>
              <a:rPr lang="en-US" dirty="0"/>
              <a:t>high-definition lenses operated side by side to conjure an uncanny sense of depth and realism</a:t>
            </a:r>
            <a:r>
              <a:rPr lang="en-US" dirty="0" smtClean="0"/>
              <a:t>.</a:t>
            </a:r>
          </a:p>
          <a:p>
            <a:r>
              <a:rPr lang="en-US" dirty="0"/>
              <a:t>But after millions of dollars of research and development, the </a:t>
            </a:r>
            <a:r>
              <a:rPr lang="en-US" i="1" dirty="0">
                <a:solidFill>
                  <a:srgbClr val="FF0000"/>
                </a:solidFill>
              </a:rPr>
              <a:t>Avatar</a:t>
            </a:r>
            <a:r>
              <a:rPr lang="en-US" dirty="0">
                <a:solidFill>
                  <a:srgbClr val="FF0000"/>
                </a:solidFill>
              </a:rPr>
              <a:t>'s face </a:t>
            </a:r>
            <a:r>
              <a:rPr lang="en-US" dirty="0"/>
              <a:t>was not only lifeless, it was downright creepy. </a:t>
            </a:r>
          </a:p>
        </p:txBody>
      </p:sp>
    </p:spTree>
    <p:extLst>
      <p:ext uri="{BB962C8B-B14F-4D97-AF65-F5344CB8AC3E}">
        <p14:creationId xmlns:p14="http://schemas.microsoft.com/office/powerpoint/2010/main" val="305840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AVATAR was roughly 60 percent </a:t>
            </a:r>
            <a:r>
              <a:rPr lang="en-US" dirty="0">
                <a:solidFill>
                  <a:srgbClr val="FF0000"/>
                </a:solidFill>
              </a:rPr>
              <a:t>computer generated (CGI)</a:t>
            </a:r>
            <a:r>
              <a:rPr lang="en-US" dirty="0"/>
              <a:t>, filmed with motion capture technology using live actors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rest of the film was actual </a:t>
            </a:r>
            <a:r>
              <a:rPr lang="en-US" dirty="0">
                <a:solidFill>
                  <a:srgbClr val="FF0000"/>
                </a:solidFill>
              </a:rPr>
              <a:t>live-action</a:t>
            </a:r>
            <a:r>
              <a:rPr lang="en-US" dirty="0"/>
              <a:t>, generously laden with director James Cameron's trademark visual special effects. The live-action parts were filmed in New Zealand </a:t>
            </a:r>
          </a:p>
        </p:txBody>
      </p:sp>
    </p:spTree>
    <p:extLst>
      <p:ext uri="{BB962C8B-B14F-4D97-AF65-F5344CB8AC3E}">
        <p14:creationId xmlns:p14="http://schemas.microsoft.com/office/powerpoint/2010/main" val="32117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 Creating a </a:t>
            </a:r>
            <a:r>
              <a:rPr lang="en-US" dirty="0">
                <a:solidFill>
                  <a:srgbClr val="FF0000"/>
                </a:solidFill>
              </a:rPr>
              <a:t>new language </a:t>
            </a:r>
            <a:r>
              <a:rPr lang="en-US" dirty="0"/>
              <a:t>and teaching it to a 100 </a:t>
            </a:r>
            <a:r>
              <a:rPr lang="en-US" dirty="0" smtClean="0"/>
              <a:t>actors/actresses</a:t>
            </a:r>
          </a:p>
          <a:p>
            <a:r>
              <a:rPr lang="en-US" dirty="0" smtClean="0"/>
              <a:t>Creating </a:t>
            </a:r>
            <a:r>
              <a:rPr lang="en-US" dirty="0"/>
              <a:t>cutting edge </a:t>
            </a:r>
            <a:r>
              <a:rPr lang="en-US" dirty="0">
                <a:solidFill>
                  <a:srgbClr val="FF0000"/>
                </a:solidFill>
              </a:rPr>
              <a:t>3D CGI graphics </a:t>
            </a:r>
            <a:r>
              <a:rPr lang="en-US" dirty="0"/>
              <a:t>unlike any ever </a:t>
            </a:r>
            <a:r>
              <a:rPr lang="en-US" dirty="0" smtClean="0"/>
              <a:t>seen</a:t>
            </a:r>
          </a:p>
          <a:p>
            <a:r>
              <a:rPr lang="en-US" dirty="0" smtClean="0"/>
              <a:t>Hiring </a:t>
            </a:r>
            <a:r>
              <a:rPr lang="en-US" dirty="0">
                <a:solidFill>
                  <a:srgbClr val="FF0000"/>
                </a:solidFill>
              </a:rPr>
              <a:t>20 name brand </a:t>
            </a:r>
            <a:r>
              <a:rPr lang="en-US" dirty="0" smtClean="0">
                <a:solidFill>
                  <a:srgbClr val="FF0000"/>
                </a:solidFill>
              </a:rPr>
              <a:t>actors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3D </a:t>
            </a:r>
            <a:r>
              <a:rPr lang="en-US" dirty="0">
                <a:solidFill>
                  <a:srgbClr val="FF0000"/>
                </a:solidFill>
              </a:rPr>
              <a:t>glasses </a:t>
            </a:r>
            <a:r>
              <a:rPr lang="en-US" dirty="0"/>
              <a:t>in 20K theaters </a:t>
            </a:r>
            <a:r>
              <a:rPr lang="en-US" dirty="0" smtClean="0"/>
              <a:t>nationwide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Paying</a:t>
            </a:r>
            <a:r>
              <a:rPr lang="en-US" dirty="0" smtClean="0"/>
              <a:t> </a:t>
            </a:r>
            <a:r>
              <a:rPr lang="en-US" dirty="0"/>
              <a:t>the script writers for writing such an awesome script that would </a:t>
            </a:r>
            <a:r>
              <a:rPr lang="en-US" dirty="0" smtClean="0"/>
              <a:t>sell</a:t>
            </a:r>
          </a:p>
          <a:p>
            <a:r>
              <a:rPr lang="en-US" dirty="0" smtClean="0"/>
              <a:t>Paying </a:t>
            </a:r>
            <a:r>
              <a:rPr lang="en-US" dirty="0"/>
              <a:t>the </a:t>
            </a:r>
            <a:r>
              <a:rPr lang="en-US" dirty="0" smtClean="0"/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68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 Creating a </a:t>
            </a:r>
            <a:r>
              <a:rPr lang="en-US" dirty="0">
                <a:solidFill>
                  <a:srgbClr val="FF0000"/>
                </a:solidFill>
              </a:rPr>
              <a:t>new language </a:t>
            </a:r>
            <a:r>
              <a:rPr lang="en-US" dirty="0"/>
              <a:t>and teaching it to a 100 actors/actresses </a:t>
            </a:r>
            <a:r>
              <a:rPr lang="en-US" b="1" dirty="0">
                <a:solidFill>
                  <a:srgbClr val="00B050"/>
                </a:solidFill>
              </a:rPr>
              <a:t>500K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Creating </a:t>
            </a:r>
            <a:r>
              <a:rPr lang="en-US" dirty="0">
                <a:solidFill>
                  <a:srgbClr val="FF0000"/>
                </a:solidFill>
              </a:rPr>
              <a:t>cutting edge 3D CGI graphics </a:t>
            </a:r>
            <a:r>
              <a:rPr lang="en-US" dirty="0"/>
              <a:t>unlike any ever seen </a:t>
            </a:r>
            <a:r>
              <a:rPr lang="en-US" b="1" dirty="0">
                <a:solidFill>
                  <a:srgbClr val="00B050"/>
                </a:solidFill>
              </a:rPr>
              <a:t>150M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Hiring </a:t>
            </a:r>
            <a:r>
              <a:rPr lang="en-US" dirty="0">
                <a:solidFill>
                  <a:srgbClr val="FF0000"/>
                </a:solidFill>
              </a:rPr>
              <a:t>20 name brand actors </a:t>
            </a:r>
            <a:r>
              <a:rPr lang="en-US" b="1" dirty="0">
                <a:solidFill>
                  <a:srgbClr val="00B050"/>
                </a:solidFill>
              </a:rPr>
              <a:t>100M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3D </a:t>
            </a:r>
            <a:r>
              <a:rPr lang="en-US" dirty="0">
                <a:solidFill>
                  <a:srgbClr val="FF0000"/>
                </a:solidFill>
              </a:rPr>
              <a:t>glasses </a:t>
            </a:r>
            <a:r>
              <a:rPr lang="en-US" dirty="0"/>
              <a:t>in 20K theaters nationwide </a:t>
            </a:r>
            <a:r>
              <a:rPr lang="en-US" b="1" dirty="0" smtClean="0">
                <a:solidFill>
                  <a:srgbClr val="00B050"/>
                </a:solidFill>
              </a:rPr>
              <a:t>20million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Paying </a:t>
            </a:r>
            <a:r>
              <a:rPr lang="en-US" dirty="0"/>
              <a:t>the script writers for writing such an awesome script that would sell </a:t>
            </a:r>
            <a:r>
              <a:rPr lang="en-US" b="1" dirty="0">
                <a:solidFill>
                  <a:srgbClr val="00B050"/>
                </a:solidFill>
              </a:rPr>
              <a:t>9.5M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Paying </a:t>
            </a:r>
            <a:r>
              <a:rPr lang="en-US" dirty="0"/>
              <a:t>the director </a:t>
            </a:r>
            <a:r>
              <a:rPr lang="en-US" b="1" dirty="0">
                <a:solidFill>
                  <a:srgbClr val="00B050"/>
                </a:solidFill>
              </a:rPr>
              <a:t>20million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9174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Pre-production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Estimates put the cost of the film at about $280–310 million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produce and an estimated $150 million for </a:t>
            </a:r>
            <a:r>
              <a:rPr lang="en-US" dirty="0" smtClean="0"/>
              <a:t>marketing</a:t>
            </a:r>
            <a:endParaRPr lang="en-US" dirty="0"/>
          </a:p>
          <a:p>
            <a:r>
              <a:rPr lang="en-US" dirty="0" smtClean="0"/>
              <a:t>$30</a:t>
            </a:r>
            <a:r>
              <a:rPr lang="en-US" dirty="0"/>
              <a:t> million in </a:t>
            </a:r>
            <a:r>
              <a:rPr lang="en-US" dirty="0">
                <a:hlinkClick r:id="rId2" tooltip="Tax credit"/>
              </a:rPr>
              <a:t>tax </a:t>
            </a:r>
            <a:r>
              <a:rPr lang="en-US" dirty="0" smtClean="0">
                <a:hlinkClick r:id="rId2" tooltip="Tax credit"/>
              </a:rPr>
              <a:t>credits</a:t>
            </a:r>
            <a:endParaRPr lang="en-US" dirty="0" smtClean="0"/>
          </a:p>
          <a:p>
            <a:r>
              <a:rPr lang="en-US" dirty="0"/>
              <a:t> </a:t>
            </a:r>
            <a:r>
              <a:rPr lang="en-US" dirty="0" smtClean="0"/>
              <a:t>Total budget </a:t>
            </a:r>
            <a:r>
              <a:rPr lang="en-US" dirty="0"/>
              <a:t>was "$237 </a:t>
            </a:r>
            <a:r>
              <a:rPr lang="en-US" dirty="0" smtClean="0"/>
              <a:t>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261</Words>
  <Application>Microsoft Office PowerPoint</Application>
  <PresentationFormat>On-screen Show (4:3)</PresentationFormat>
  <Paragraphs>82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Plot</vt:lpstr>
      <vt:lpstr>Further the film portrays capitalism in a unique way</vt:lpstr>
      <vt:lpstr>PowerPoint Presentation</vt:lpstr>
      <vt:lpstr>Cameron’s wonder</vt:lpstr>
      <vt:lpstr>Technology</vt:lpstr>
      <vt:lpstr>Expected expenses</vt:lpstr>
      <vt:lpstr>Expected expenses</vt:lpstr>
      <vt:lpstr>Pre-production estimation</vt:lpstr>
      <vt:lpstr>Post production expenses</vt:lpstr>
      <vt:lpstr>“Avatar” Benchmark</vt:lpstr>
      <vt:lpstr>PowerPoint Presentation</vt:lpstr>
      <vt:lpstr>PowerPoint Presentation</vt:lpstr>
      <vt:lpstr>Capital</vt:lpstr>
      <vt:lpstr>Real time capitalism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Paulraj, Glory Alfonce</dc:creator>
  <cp:lastModifiedBy>Ravi, Rajalakshmi</cp:lastModifiedBy>
  <cp:revision>75</cp:revision>
  <dcterms:created xsi:type="dcterms:W3CDTF">2006-08-16T00:00:00Z</dcterms:created>
  <dcterms:modified xsi:type="dcterms:W3CDTF">2017-04-26T13:43:31Z</dcterms:modified>
</cp:coreProperties>
</file>